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98" r:id="rId3"/>
    <p:sldId id="284" r:id="rId4"/>
    <p:sldId id="280" r:id="rId5"/>
    <p:sldId id="292" r:id="rId6"/>
    <p:sldId id="294" r:id="rId7"/>
    <p:sldId id="297" r:id="rId8"/>
    <p:sldId id="314" r:id="rId9"/>
    <p:sldId id="258" r:id="rId10"/>
    <p:sldId id="300" r:id="rId11"/>
    <p:sldId id="296" r:id="rId12"/>
    <p:sldId id="267" r:id="rId13"/>
    <p:sldId id="265" r:id="rId14"/>
    <p:sldId id="313" r:id="rId15"/>
    <p:sldId id="301" r:id="rId16"/>
    <p:sldId id="304" r:id="rId17"/>
    <p:sldId id="303" r:id="rId18"/>
    <p:sldId id="272" r:id="rId19"/>
    <p:sldId id="312" r:id="rId20"/>
    <p:sldId id="305" r:id="rId21"/>
    <p:sldId id="310" r:id="rId22"/>
    <p:sldId id="311" r:id="rId23"/>
    <p:sldId id="307" r:id="rId24"/>
    <p:sldId id="309" r:id="rId25"/>
    <p:sldId id="270" r:id="rId26"/>
    <p:sldId id="288" r:id="rId27"/>
    <p:sldId id="269" r:id="rId28"/>
    <p:sldId id="299" r:id="rId29"/>
    <p:sldId id="315" r:id="rId30"/>
    <p:sldId id="316" r:id="rId31"/>
    <p:sldId id="317" r:id="rId32"/>
    <p:sldId id="266" r:id="rId33"/>
    <p:sldId id="268" r:id="rId34"/>
    <p:sldId id="277" r:id="rId35"/>
    <p:sldId id="276" r:id="rId36"/>
    <p:sldId id="278" r:id="rId37"/>
    <p:sldId id="282" r:id="rId38"/>
    <p:sldId id="289" r:id="rId39"/>
    <p:sldId id="295" r:id="rId40"/>
    <p:sldId id="293" r:id="rId41"/>
    <p:sldId id="259" r:id="rId42"/>
    <p:sldId id="28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D7BB9-E689-446B-BB33-2F8EA62E4ECB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5B1AF-2388-495E-BE7C-B273795AF9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78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Note in image its DIAMETER. </a:t>
            </a:r>
            <a:r>
              <a:rPr lang="en-IN" dirty="0" err="1" smtClean="0"/>
              <a:t>Foveal</a:t>
            </a:r>
            <a:r>
              <a:rPr lang="en-IN" dirty="0" smtClean="0"/>
              <a:t> region of interest -&gt; </a:t>
            </a:r>
            <a:r>
              <a:rPr lang="en-IN" dirty="0" err="1" smtClean="0"/>
              <a:t>Perifovea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668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Put the same noise image,</a:t>
            </a:r>
            <a:r>
              <a:rPr lang="en-IN" baseline="0" dirty="0" smtClean="0"/>
              <a:t> bigger images.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08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the experiment,</a:t>
            </a:r>
            <a:r>
              <a:rPr lang="en-US" baseline="0" dirty="0" smtClean="0"/>
              <a:t> we adjust the contrast of the grating by a staircase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6EF9C-14F8-447C-A089-554C2FE613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608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52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508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905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940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810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EM compensate or</a:t>
            </a:r>
            <a:r>
              <a:rPr lang="en-IN" baseline="0" dirty="0" smtClean="0"/>
              <a:t> complement the visual system. </a:t>
            </a:r>
            <a:r>
              <a:rPr lang="en-IN" dirty="0" smtClean="0"/>
              <a:t>Explain what you</a:t>
            </a:r>
            <a:r>
              <a:rPr lang="en-IN" baseline="0" dirty="0" smtClean="0"/>
              <a:t> mean by ‘visual dynamics’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702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EM compensate or</a:t>
            </a:r>
            <a:r>
              <a:rPr lang="en-IN" baseline="0" dirty="0" smtClean="0"/>
              <a:t> complement the visual system. </a:t>
            </a:r>
            <a:r>
              <a:rPr lang="en-IN" dirty="0" smtClean="0"/>
              <a:t>Explain what you</a:t>
            </a:r>
            <a:r>
              <a:rPr lang="en-IN" baseline="0" dirty="0" smtClean="0"/>
              <a:t> mean by ‘visual dynamics’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96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Takeaway</a:t>
            </a:r>
            <a:r>
              <a:rPr lang="en-IN" baseline="0" dirty="0" smtClean="0"/>
              <a:t> -&gt; As eccentricity increases the </a:t>
            </a:r>
            <a:r>
              <a:rPr lang="en-IN" baseline="0" dirty="0" err="1" smtClean="0"/>
              <a:t>cutoff</a:t>
            </a:r>
            <a:r>
              <a:rPr lang="en-IN" baseline="0" dirty="0" smtClean="0"/>
              <a:t> spatial frequency decreases. </a:t>
            </a:r>
            <a:r>
              <a:rPr lang="en-IN" b="1" baseline="0" dirty="0" smtClean="0"/>
              <a:t>Also sensitivity decreases with increasing </a:t>
            </a:r>
            <a:r>
              <a:rPr lang="en-IN" b="1" baseline="0" dirty="0" err="1" smtClean="0"/>
              <a:t>ecc</a:t>
            </a:r>
            <a:r>
              <a:rPr lang="en-IN" baseline="0" dirty="0" smtClean="0"/>
              <a:t>. Presentation time 500ms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89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EM compensate or</a:t>
            </a:r>
            <a:r>
              <a:rPr lang="en-IN" baseline="0" dirty="0" smtClean="0"/>
              <a:t> complement the visual system. </a:t>
            </a:r>
            <a:r>
              <a:rPr lang="en-IN" dirty="0" smtClean="0"/>
              <a:t>Explain what you</a:t>
            </a:r>
            <a:r>
              <a:rPr lang="en-IN" baseline="0" dirty="0" smtClean="0"/>
              <a:t> mean by ‘visual dynamics’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332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EM compensate or</a:t>
            </a:r>
            <a:r>
              <a:rPr lang="en-IN" baseline="0" dirty="0" smtClean="0"/>
              <a:t> complement the visual system. </a:t>
            </a:r>
            <a:r>
              <a:rPr lang="en-IN" dirty="0" smtClean="0"/>
              <a:t>Explain what you</a:t>
            </a:r>
            <a:r>
              <a:rPr lang="en-IN" baseline="0" dirty="0" smtClean="0"/>
              <a:t> mean by ‘visual dynamics’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966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35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39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5B1AF-2388-495E-BE7C-B273795AF96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47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EM compensate or</a:t>
            </a:r>
            <a:r>
              <a:rPr lang="en-IN" baseline="0" dirty="0" smtClean="0"/>
              <a:t> complement the visual system. </a:t>
            </a:r>
            <a:r>
              <a:rPr lang="en-IN" dirty="0" smtClean="0"/>
              <a:t>Explain what you</a:t>
            </a:r>
            <a:r>
              <a:rPr lang="en-IN" baseline="0" dirty="0" smtClean="0"/>
              <a:t> mean by ‘visual dynamics’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996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EM compensate or</a:t>
            </a:r>
            <a:r>
              <a:rPr lang="en-IN" baseline="0" dirty="0" smtClean="0"/>
              <a:t> complement the visual system. </a:t>
            </a:r>
            <a:r>
              <a:rPr lang="en-IN" dirty="0" smtClean="0"/>
              <a:t>Explain what you</a:t>
            </a:r>
            <a:r>
              <a:rPr lang="en-IN" baseline="0" dirty="0" smtClean="0"/>
              <a:t> mean by ‘visual dynamics’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Colored</a:t>
            </a:r>
            <a:r>
              <a:rPr lang="en-IN" dirty="0" smtClean="0"/>
              <a:t> symbols are individual subjects, black symbols</a:t>
            </a:r>
            <a:r>
              <a:rPr lang="en-IN" baseline="0" dirty="0" smtClean="0"/>
              <a:t> for whole group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098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EM compensate or</a:t>
            </a:r>
            <a:r>
              <a:rPr lang="en-IN" baseline="0" dirty="0" smtClean="0"/>
              <a:t> complement the visual system. </a:t>
            </a:r>
            <a:r>
              <a:rPr lang="en-IN" dirty="0" smtClean="0"/>
              <a:t>Explain what you</a:t>
            </a:r>
            <a:r>
              <a:rPr lang="en-IN" baseline="0" dirty="0" smtClean="0"/>
              <a:t> mean by ‘visual dynamics’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601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12</a:t>
            </a:r>
            <a:r>
              <a:rPr lang="en-IN" baseline="0" dirty="0" smtClean="0"/>
              <a:t> different stimulus conditions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56BDE-9EDB-4E77-9391-BF4D9CE1A82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44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59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4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17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60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40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657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81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21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3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92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1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3EE7B-F890-41D8-BD0D-7874EF6E22E4}" type="datetimeFigureOut">
              <a:rPr lang="en-IN" smtClean="0"/>
              <a:t>03-09-2019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CCD1C-F255-4602-954D-211209B455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276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Post-Saccade Dynamics </a:t>
            </a:r>
            <a:r>
              <a:rPr lang="en-US" dirty="0" smtClean="0"/>
              <a:t>of Visual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Nikunj Khetan</a:t>
            </a:r>
          </a:p>
          <a:p>
            <a:r>
              <a:rPr lang="en-US" sz="2000" dirty="0" smtClean="0"/>
              <a:t>Lab Meeting</a:t>
            </a:r>
          </a:p>
          <a:p>
            <a:r>
              <a:rPr lang="en-US" sz="2000" dirty="0" smtClean="0"/>
              <a:t>11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Sep, </a:t>
            </a:r>
            <a:r>
              <a:rPr lang="en-US" sz="2000" dirty="0" smtClean="0"/>
              <a:t>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05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Post saccadic visual dynamics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object 3"/>
          <p:cNvSpPr txBox="1"/>
          <p:nvPr/>
        </p:nvSpPr>
        <p:spPr>
          <a:xfrm>
            <a:off x="10002520" y="6311900"/>
            <a:ext cx="1351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Boi </a:t>
            </a:r>
            <a:r>
              <a:rPr sz="1800" spc="-10" dirty="0">
                <a:latin typeface="Arial"/>
                <a:cs typeface="Arial"/>
              </a:rPr>
              <a:t>et </a:t>
            </a:r>
            <a:r>
              <a:rPr sz="1800" spc="-65" dirty="0">
                <a:latin typeface="Arial"/>
                <a:cs typeface="Arial"/>
              </a:rPr>
              <a:t>al,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2017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67" y="1229091"/>
            <a:ext cx="3067050" cy="2447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5625"/>
            <a:ext cx="4324350" cy="1895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192" y="3762375"/>
            <a:ext cx="3400425" cy="3095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742" y="3856037"/>
            <a:ext cx="33909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Post saccadic visual dynamics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Expanding on work done by </a:t>
            </a:r>
            <a:r>
              <a:rPr lang="en-US" sz="1800" dirty="0" err="1"/>
              <a:t>Boi</a:t>
            </a:r>
            <a:r>
              <a:rPr lang="en-US" sz="1800" dirty="0"/>
              <a:t> et al, 2017</a:t>
            </a:r>
          </a:p>
          <a:p>
            <a:endParaRPr lang="en-US" sz="1800" dirty="0" smtClean="0"/>
          </a:p>
          <a:p>
            <a:r>
              <a:rPr lang="en-US" sz="1800" dirty="0" smtClean="0"/>
              <a:t>How </a:t>
            </a:r>
            <a:r>
              <a:rPr lang="en-US" sz="1800" dirty="0"/>
              <a:t>does contrast sensitivity change with ECCENTRICITY, </a:t>
            </a:r>
            <a:r>
              <a:rPr lang="en-US" sz="1800" dirty="0" smtClean="0"/>
              <a:t>presentation time </a:t>
            </a:r>
            <a:r>
              <a:rPr lang="en-US" sz="1800" dirty="0"/>
              <a:t>and spatial frequency of </a:t>
            </a:r>
            <a:r>
              <a:rPr lang="en-US" sz="1800" dirty="0" smtClean="0"/>
              <a:t>stimulus post-saccade?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Direct engineering consequences, as knowledge of these dynamics enables optimal use of visual displays.</a:t>
            </a:r>
            <a:endParaRPr lang="en-IN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35077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Paradigm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 rotWithShape="1">
          <a:blip r:embed="rId3"/>
          <a:srcRect l="19337" r="23540"/>
          <a:stretch/>
        </p:blipFill>
        <p:spPr>
          <a:xfrm>
            <a:off x="8959591" y="1593004"/>
            <a:ext cx="2942850" cy="2615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2782" t="289" r="20034" b="-1"/>
          <a:stretch/>
        </p:blipFill>
        <p:spPr>
          <a:xfrm>
            <a:off x="6036202" y="1593004"/>
            <a:ext cx="2836802" cy="2615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4159" t="-414" r="20401" b="414"/>
          <a:stretch/>
        </p:blipFill>
        <p:spPr>
          <a:xfrm>
            <a:off x="3143292" y="1593004"/>
            <a:ext cx="2806323" cy="2615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2904" r="20883"/>
          <a:stretch/>
        </p:blipFill>
        <p:spPr>
          <a:xfrm>
            <a:off x="430306" y="1593004"/>
            <a:ext cx="2626399" cy="261551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59398" y="4980791"/>
            <a:ext cx="11343043" cy="32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56705" y="4862456"/>
            <a:ext cx="0" cy="35500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49615" y="4830191"/>
            <a:ext cx="0" cy="35500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73004" y="4803289"/>
            <a:ext cx="0" cy="35500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862737" y="4767431"/>
            <a:ext cx="0" cy="35500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64747" y="4642850"/>
            <a:ext cx="114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Fixation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3975905" y="4657624"/>
            <a:ext cx="1141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Saccade cue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0007490" y="4656283"/>
            <a:ext cx="114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Response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6906724" y="4677790"/>
            <a:ext cx="114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Stimulus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6220987" y="4937768"/>
            <a:ext cx="2589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Eccentricity – 0, 4, 8</a:t>
            </a:r>
          </a:p>
          <a:p>
            <a:r>
              <a:rPr lang="en-IN" dirty="0" smtClean="0"/>
              <a:t>Presentation – 50, 500</a:t>
            </a:r>
          </a:p>
          <a:p>
            <a:r>
              <a:rPr lang="en-IN" dirty="0" smtClean="0"/>
              <a:t>Spatial </a:t>
            </a:r>
            <a:r>
              <a:rPr lang="en-IN" dirty="0" err="1" smtClean="0"/>
              <a:t>Freq</a:t>
            </a:r>
            <a:r>
              <a:rPr lang="en-IN" dirty="0" smtClean="0"/>
              <a:t> – 2, 10 </a:t>
            </a:r>
          </a:p>
          <a:p>
            <a:r>
              <a:rPr lang="en-IN" dirty="0" smtClean="0"/>
              <a:t>Catch trials (No stimulus)</a:t>
            </a:r>
          </a:p>
          <a:p>
            <a:endParaRPr lang="en-IN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84579" y="4834680"/>
            <a:ext cx="0" cy="355003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70710" y="5131399"/>
            <a:ext cx="1141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Stimulus turns on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9077753" y="4996927"/>
            <a:ext cx="258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	Yes/No?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15" y="1251085"/>
            <a:ext cx="9324455" cy="5544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29" y="1251085"/>
            <a:ext cx="9293629" cy="5544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53" y="1251085"/>
            <a:ext cx="9262805" cy="554458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42" y="1251085"/>
            <a:ext cx="9293629" cy="5544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Paradigm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437473" y="3914488"/>
            <a:ext cx="158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Response cue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4420358" y="3914488"/>
            <a:ext cx="140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Saccade cue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370322" y="3914488"/>
            <a:ext cx="145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Radial grating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38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124" y="129201"/>
            <a:ext cx="449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Contrast sensitivity threshold estimation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1" y="1029037"/>
            <a:ext cx="3778780" cy="281526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37663" y="412518"/>
            <a:ext cx="5169660" cy="3937463"/>
            <a:chOff x="4904248" y="838537"/>
            <a:chExt cx="5169660" cy="39374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4248" y="900232"/>
              <a:ext cx="5169660" cy="38757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452803" y="838537"/>
              <a:ext cx="4140200" cy="329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ight Arrow 7"/>
          <p:cNvSpPr/>
          <p:nvPr/>
        </p:nvSpPr>
        <p:spPr>
          <a:xfrm>
            <a:off x="4419600" y="2032000"/>
            <a:ext cx="469900" cy="698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7615" y="4541292"/>
                <a:ext cx="4413388" cy="521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Michelson Contrast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5" y="4541292"/>
                <a:ext cx="4413388" cy="521874"/>
              </a:xfrm>
              <a:prstGeom prst="rect">
                <a:avLst/>
              </a:prstGeom>
              <a:blipFill>
                <a:blip r:embed="rId5"/>
                <a:stretch>
                  <a:fillRect l="-1243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67615" y="5238281"/>
                <a:ext cx="4280724" cy="938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Contrast </a:t>
                </a:r>
                <a:r>
                  <a:rPr lang="en-US" dirty="0" smtClean="0"/>
                  <a:t>Sensitivity </a:t>
                </a:r>
                <a:r>
                  <a:rPr lang="en-US" dirty="0" smtClean="0"/>
                  <a:t>= 1/ Michelson Contrast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127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𝑐𝑜𝑛𝑡𝑟𝑎𝑠𝑡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5" y="5238281"/>
                <a:ext cx="4280724" cy="938334"/>
              </a:xfrm>
              <a:prstGeom prst="rect">
                <a:avLst/>
              </a:prstGeom>
              <a:blipFill>
                <a:blip r:embed="rId6"/>
                <a:stretch>
                  <a:fillRect l="-1282" t="-3247" r="-5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91065" y="6351730"/>
                <a:ext cx="4280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is only true when the screen is linearized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065" y="6351730"/>
                <a:ext cx="4280146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4318" y="4479810"/>
            <a:ext cx="2673202" cy="2241252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>
          <a:xfrm>
            <a:off x="7964318" y="5600436"/>
            <a:ext cx="2673202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9226550" y="4534942"/>
            <a:ext cx="6350" cy="1065494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700135" y="4883023"/>
                <a:ext cx="21981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𝑐𝑜𝑛𝑡𝑟𝑎𝑠𝑡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135" y="4883023"/>
                <a:ext cx="21981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/>
          <p:cNvSpPr/>
          <p:nvPr/>
        </p:nvSpPr>
        <p:spPr>
          <a:xfrm>
            <a:off x="8956676" y="4534942"/>
            <a:ext cx="273050" cy="1065494"/>
          </a:xfrm>
          <a:prstGeom prst="leftBrace">
            <a:avLst>
              <a:gd name="adj1" fmla="val 1996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0596251" y="5415770"/>
                <a:ext cx="622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251" y="5415770"/>
                <a:ext cx="62228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3"/>
          <p:cNvSpPr txBox="1"/>
          <p:nvPr/>
        </p:nvSpPr>
        <p:spPr>
          <a:xfrm>
            <a:off x="11138681" y="5929819"/>
            <a:ext cx="135128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spc="-90" dirty="0" smtClean="0">
                <a:latin typeface="Arial"/>
                <a:cs typeface="Arial"/>
              </a:rPr>
              <a:t>Slide Courtesy, Zhetuo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0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9" grpId="0"/>
      <p:bldP spid="3" grpId="0"/>
      <p:bldP spid="23" grpId="0"/>
      <p:bldP spid="24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240"/>
            <a:ext cx="10515600" cy="1325563"/>
          </a:xfrm>
        </p:spPr>
        <p:txBody>
          <a:bodyPr/>
          <a:lstStyle/>
          <a:p>
            <a:r>
              <a:rPr lang="en-IN" sz="2800" dirty="0" smtClean="0"/>
              <a:t>Results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1179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Psychometric fit </a:t>
            </a:r>
            <a:r>
              <a:rPr lang="en-IN" sz="1800" dirty="0" smtClean="0"/>
              <a:t>for </a:t>
            </a:r>
            <a:r>
              <a:rPr lang="en-IN" sz="1800" b="1" dirty="0" smtClean="0"/>
              <a:t>High </a:t>
            </a:r>
            <a:r>
              <a:rPr lang="en-IN" sz="1800" dirty="0" smtClean="0"/>
              <a:t>Spatial Frequency stimulus shown for </a:t>
            </a:r>
            <a:r>
              <a:rPr lang="en-IN" sz="1800" b="1" dirty="0" smtClean="0"/>
              <a:t>50ms</a:t>
            </a:r>
            <a:r>
              <a:rPr lang="en-IN" sz="1800" dirty="0" smtClean="0"/>
              <a:t> to</a:t>
            </a:r>
            <a:r>
              <a:rPr lang="en-IN" sz="1800" dirty="0" smtClean="0"/>
              <a:t> </a:t>
            </a:r>
            <a:r>
              <a:rPr lang="en-IN" sz="1800" dirty="0" smtClean="0"/>
              <a:t>subject </a:t>
            </a:r>
            <a:r>
              <a:rPr lang="en-IN" sz="1800" dirty="0" smtClean="0"/>
              <a:t>A013 at different eccentricities</a:t>
            </a:r>
            <a:endParaRPr lang="en-IN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72" y="2004647"/>
            <a:ext cx="8168567" cy="48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240"/>
            <a:ext cx="10515600" cy="1325563"/>
          </a:xfrm>
        </p:spPr>
        <p:txBody>
          <a:bodyPr/>
          <a:lstStyle/>
          <a:p>
            <a:r>
              <a:rPr lang="en-IN" sz="2800" dirty="0" smtClean="0"/>
              <a:t>Results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1179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Psychometric fit </a:t>
            </a:r>
            <a:r>
              <a:rPr lang="en-IN" sz="1800" dirty="0" smtClean="0"/>
              <a:t>for </a:t>
            </a:r>
            <a:r>
              <a:rPr lang="en-IN" sz="1800" b="1" dirty="0" smtClean="0"/>
              <a:t>High </a:t>
            </a:r>
            <a:r>
              <a:rPr lang="en-IN" sz="1800" dirty="0" smtClean="0"/>
              <a:t>Spatial Frequency stimulus shown for </a:t>
            </a:r>
            <a:r>
              <a:rPr lang="en-IN" sz="1800" b="1" dirty="0" smtClean="0"/>
              <a:t>500ms</a:t>
            </a:r>
            <a:r>
              <a:rPr lang="en-IN" sz="1800" dirty="0" smtClean="0"/>
              <a:t> to</a:t>
            </a:r>
            <a:r>
              <a:rPr lang="en-IN" sz="1800" dirty="0" smtClean="0"/>
              <a:t> </a:t>
            </a:r>
            <a:r>
              <a:rPr lang="en-IN" sz="1800" dirty="0" smtClean="0"/>
              <a:t>subject </a:t>
            </a:r>
            <a:r>
              <a:rPr lang="en-IN" sz="1800" dirty="0" smtClean="0"/>
              <a:t>A013 at different eccentricities</a:t>
            </a:r>
            <a:endParaRPr lang="en-IN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71" y="1916723"/>
            <a:ext cx="8507701" cy="494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240"/>
            <a:ext cx="10515600" cy="1325563"/>
          </a:xfrm>
        </p:spPr>
        <p:txBody>
          <a:bodyPr/>
          <a:lstStyle/>
          <a:p>
            <a:r>
              <a:rPr lang="en-IN" sz="2800" dirty="0" smtClean="0"/>
              <a:t>Results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1179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Psychometric fit </a:t>
            </a:r>
            <a:r>
              <a:rPr lang="en-IN" sz="1800" dirty="0" smtClean="0"/>
              <a:t>for </a:t>
            </a:r>
            <a:r>
              <a:rPr lang="en-IN" sz="1800" b="1" dirty="0" smtClean="0"/>
              <a:t>Low Spatial Frequency </a:t>
            </a:r>
            <a:r>
              <a:rPr lang="en-IN" sz="1800" dirty="0" smtClean="0"/>
              <a:t>stimulus shown for </a:t>
            </a:r>
            <a:r>
              <a:rPr lang="en-IN" sz="1800" b="1" dirty="0" smtClean="0"/>
              <a:t>50ms</a:t>
            </a:r>
            <a:r>
              <a:rPr lang="en-IN" sz="1800" dirty="0" smtClean="0"/>
              <a:t> to</a:t>
            </a:r>
            <a:r>
              <a:rPr lang="en-IN" sz="1800" dirty="0" smtClean="0"/>
              <a:t> </a:t>
            </a:r>
            <a:r>
              <a:rPr lang="en-IN" sz="1800" dirty="0" smtClean="0"/>
              <a:t>subject </a:t>
            </a:r>
            <a:r>
              <a:rPr lang="en-IN" sz="1800" dirty="0" smtClean="0"/>
              <a:t>A013 at different eccentricities</a:t>
            </a:r>
            <a:endParaRPr lang="en-IN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05" y="1969476"/>
            <a:ext cx="7604662" cy="44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9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240"/>
            <a:ext cx="10515600" cy="1325563"/>
          </a:xfrm>
        </p:spPr>
        <p:txBody>
          <a:bodyPr/>
          <a:lstStyle/>
          <a:p>
            <a:r>
              <a:rPr lang="en-IN" sz="2800" dirty="0" smtClean="0"/>
              <a:t>Results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1179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Psychometric fit </a:t>
            </a:r>
            <a:r>
              <a:rPr lang="en-IN" sz="1800" dirty="0" smtClean="0"/>
              <a:t>for </a:t>
            </a:r>
            <a:r>
              <a:rPr lang="en-IN" sz="1800" b="1" dirty="0" smtClean="0"/>
              <a:t>Low </a:t>
            </a:r>
            <a:r>
              <a:rPr lang="en-IN" sz="1800" dirty="0" smtClean="0"/>
              <a:t>Spatial Frequency stimulus shown for </a:t>
            </a:r>
            <a:r>
              <a:rPr lang="en-IN" sz="1800" b="1" dirty="0" smtClean="0"/>
              <a:t>500ms</a:t>
            </a:r>
            <a:r>
              <a:rPr lang="en-IN" sz="1800" dirty="0" smtClean="0"/>
              <a:t> to</a:t>
            </a:r>
            <a:r>
              <a:rPr lang="en-IN" sz="1800" dirty="0" smtClean="0"/>
              <a:t> </a:t>
            </a:r>
            <a:r>
              <a:rPr lang="en-IN" sz="1800" dirty="0" smtClean="0"/>
              <a:t>subject </a:t>
            </a:r>
            <a:r>
              <a:rPr lang="en-IN" sz="1800" dirty="0" smtClean="0"/>
              <a:t>A013 at different eccentricities</a:t>
            </a:r>
            <a:endParaRPr lang="en-IN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64" y="1907931"/>
            <a:ext cx="8472121" cy="49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1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Results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844186" y="1234937"/>
            <a:ext cx="244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Subject A013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6" y="1722710"/>
            <a:ext cx="4234962" cy="5111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0530" y="1318064"/>
            <a:ext cx="244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Experimenter</a:t>
            </a:r>
            <a:endParaRPr lang="en-IN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86171"/>
            <a:ext cx="4467591" cy="50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86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dirty="0" smtClean="0"/>
              <a:t>Natural Input to Retina</a:t>
            </a:r>
            <a:endParaRPr lang="en-IN" sz="2800" dirty="0"/>
          </a:p>
        </p:txBody>
      </p:sp>
      <p:sp>
        <p:nvSpPr>
          <p:cNvPr id="5" name="object 3"/>
          <p:cNvSpPr txBox="1"/>
          <p:nvPr/>
        </p:nvSpPr>
        <p:spPr>
          <a:xfrm>
            <a:off x="9498330" y="6401511"/>
            <a:ext cx="1351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Boi </a:t>
            </a:r>
            <a:r>
              <a:rPr sz="1800" spc="-10" dirty="0">
                <a:latin typeface="Arial"/>
                <a:cs typeface="Arial"/>
              </a:rPr>
              <a:t>et </a:t>
            </a:r>
            <a:r>
              <a:rPr sz="1800" spc="-65" dirty="0">
                <a:latin typeface="Arial"/>
                <a:cs typeface="Arial"/>
              </a:rPr>
              <a:t>al,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2017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366596"/>
            <a:ext cx="4057650" cy="293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53" y="2384974"/>
            <a:ext cx="29146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6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Results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973" y="1690688"/>
            <a:ext cx="4622489" cy="5061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9019" y="1262951"/>
            <a:ext cx="244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        A092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305691" y="1326857"/>
            <a:ext cx="244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	A036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954" y="1786170"/>
            <a:ext cx="4605737" cy="49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Results (all subjects)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3402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Thresholds for </a:t>
            </a:r>
            <a:r>
              <a:rPr lang="en-IN" sz="1800" b="1" dirty="0" smtClean="0"/>
              <a:t>Low </a:t>
            </a:r>
            <a:r>
              <a:rPr lang="en-IN" sz="1800" dirty="0" smtClean="0"/>
              <a:t>spatial frequency stimulus</a:t>
            </a:r>
            <a:endParaRPr lang="en-IN" sz="1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570" y="2025223"/>
            <a:ext cx="76866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4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Results (all subjects)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3402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Thresholds for </a:t>
            </a:r>
            <a:r>
              <a:rPr lang="en-IN" sz="1800" b="1" dirty="0" smtClean="0"/>
              <a:t>High </a:t>
            </a:r>
            <a:r>
              <a:rPr lang="en-IN" sz="1800" dirty="0" smtClean="0"/>
              <a:t>spatial frequency stimulus</a:t>
            </a:r>
            <a:endParaRPr lang="en-IN"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005379"/>
            <a:ext cx="7620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9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Results (all subjects)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3402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Sensitivity for </a:t>
            </a:r>
            <a:r>
              <a:rPr lang="en-IN" sz="1800" b="1" dirty="0" smtClean="0"/>
              <a:t>Low </a:t>
            </a:r>
            <a:r>
              <a:rPr lang="en-IN" sz="1800" dirty="0" smtClean="0"/>
              <a:t>spatial frequency stimulus</a:t>
            </a:r>
            <a:endParaRPr lang="en-IN"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46" y="1943833"/>
            <a:ext cx="75438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2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Results (all subjects)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3402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Sensitivity for </a:t>
            </a:r>
            <a:r>
              <a:rPr lang="en-IN" sz="1800" b="1" dirty="0" smtClean="0"/>
              <a:t>High </a:t>
            </a:r>
            <a:r>
              <a:rPr lang="en-IN" sz="1800" dirty="0" smtClean="0"/>
              <a:t>spatial frequency stimulus</a:t>
            </a:r>
            <a:endParaRPr lang="en-IN" sz="1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56" y="1994022"/>
            <a:ext cx="76009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2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Discussion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8956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IN" dirty="0" smtClean="0"/>
          </a:p>
          <a:p>
            <a:r>
              <a:rPr lang="en-IN" sz="1800" dirty="0"/>
              <a:t>We saw similar </a:t>
            </a:r>
            <a:r>
              <a:rPr lang="en-IN" sz="1800" dirty="0" smtClean="0"/>
              <a:t>post saccadic </a:t>
            </a:r>
            <a:r>
              <a:rPr lang="en-IN" sz="1800" dirty="0" smtClean="0"/>
              <a:t>thresholds </a:t>
            </a:r>
            <a:r>
              <a:rPr lang="en-IN" sz="1800" dirty="0"/>
              <a:t>for low spatial frequency stimuli across </a:t>
            </a:r>
            <a:r>
              <a:rPr lang="en-IN" sz="1800" dirty="0" smtClean="0"/>
              <a:t>eccentricity</a:t>
            </a:r>
          </a:p>
          <a:p>
            <a:pPr lvl="1"/>
            <a:r>
              <a:rPr lang="en-US" sz="1800" dirty="0" smtClean="0"/>
              <a:t>Does the processing of </a:t>
            </a:r>
            <a:r>
              <a:rPr lang="en-US" sz="1800" dirty="0"/>
              <a:t>l</a:t>
            </a:r>
            <a:r>
              <a:rPr lang="en-US" sz="1800" dirty="0" smtClean="0"/>
              <a:t>ow spatial </a:t>
            </a:r>
            <a:r>
              <a:rPr lang="en-US" sz="1800" dirty="0"/>
              <a:t>frequencies </a:t>
            </a:r>
            <a:r>
              <a:rPr lang="en-US" sz="1800" dirty="0" smtClean="0"/>
              <a:t>rely </a:t>
            </a:r>
            <a:r>
              <a:rPr lang="en-US" sz="1800" dirty="0"/>
              <a:t>on </a:t>
            </a:r>
            <a:r>
              <a:rPr lang="en-US" sz="1800" dirty="0" smtClean="0"/>
              <a:t>large luminance transients resulting from saccades?</a:t>
            </a:r>
          </a:p>
          <a:p>
            <a:pPr lvl="1"/>
            <a:r>
              <a:rPr lang="en-IN" sz="1800" dirty="0" smtClean="0"/>
              <a:t>Does </a:t>
            </a:r>
            <a:r>
              <a:rPr lang="en-IN" sz="1800" dirty="0"/>
              <a:t>this extend beyond 8 degree?</a:t>
            </a:r>
          </a:p>
          <a:p>
            <a:pPr marL="457200" lvl="1" indent="0">
              <a:buNone/>
            </a:pPr>
            <a:endParaRPr lang="en-IN" sz="1800" dirty="0"/>
          </a:p>
          <a:p>
            <a:r>
              <a:rPr lang="en-IN" sz="1800" dirty="0" smtClean="0"/>
              <a:t>How can we predict the visual dynamics?</a:t>
            </a:r>
          </a:p>
          <a:p>
            <a:pPr lvl="1"/>
            <a:r>
              <a:rPr lang="en-IN" sz="1800" dirty="0"/>
              <a:t>Model – what do we need for our model</a:t>
            </a:r>
            <a:r>
              <a:rPr lang="en-IN" sz="1800" dirty="0" smtClean="0"/>
              <a:t>?</a:t>
            </a:r>
            <a:endParaRPr lang="en-IN" sz="1800" dirty="0"/>
          </a:p>
          <a:p>
            <a:pPr lvl="1"/>
            <a:r>
              <a:rPr lang="en-IN" sz="1800" dirty="0" smtClean="0"/>
              <a:t>Time experiment – Varying presentation time fixing contrast</a:t>
            </a:r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23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2646507"/>
            <a:ext cx="10515600" cy="1325563"/>
          </a:xfrm>
        </p:spPr>
        <p:txBody>
          <a:bodyPr/>
          <a:lstStyle/>
          <a:p>
            <a:r>
              <a:rPr lang="en-IN" dirty="0" smtClean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61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References</a:t>
            </a:r>
            <a:r>
              <a:rPr lang="en-IN" dirty="0" smtClean="0"/>
              <a:t>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 err="1" smtClean="0"/>
              <a:t>Boi</a:t>
            </a:r>
            <a:r>
              <a:rPr lang="en-IN" sz="1800" dirty="0" smtClean="0"/>
              <a:t> et</a:t>
            </a:r>
            <a:r>
              <a:rPr lang="en-IN" sz="1800" dirty="0"/>
              <a:t>. al(2017</a:t>
            </a:r>
            <a:r>
              <a:rPr lang="en-IN" sz="1800" dirty="0" smtClean="0"/>
              <a:t>)</a:t>
            </a:r>
            <a:r>
              <a:rPr lang="en-IN" sz="1800" dirty="0" smtClean="0"/>
              <a:t>, Consequences of the Oculomotor Cycle for the Dynamics of Perception</a:t>
            </a:r>
          </a:p>
          <a:p>
            <a:endParaRPr lang="en-IN" sz="1800" dirty="0"/>
          </a:p>
          <a:p>
            <a:r>
              <a:rPr lang="en-IN" sz="1800" dirty="0"/>
              <a:t>Harvey and </a:t>
            </a:r>
            <a:r>
              <a:rPr lang="en-IN" sz="1800" dirty="0" err="1" smtClean="0"/>
              <a:t>Poppel</a:t>
            </a:r>
            <a:r>
              <a:rPr lang="en-IN" sz="1800" dirty="0"/>
              <a:t>(1972</a:t>
            </a:r>
            <a:r>
              <a:rPr lang="en-IN" sz="1800" dirty="0" smtClean="0"/>
              <a:t>), Contrast sensitivity of the Human Retina</a:t>
            </a:r>
          </a:p>
          <a:p>
            <a:endParaRPr lang="en-IN" sz="1800" dirty="0"/>
          </a:p>
          <a:p>
            <a:r>
              <a:rPr lang="en-IN" sz="1800" dirty="0" err="1" smtClean="0"/>
              <a:t>Virsu</a:t>
            </a:r>
            <a:r>
              <a:rPr lang="en-IN" sz="1800" dirty="0" smtClean="0"/>
              <a:t> and </a:t>
            </a:r>
            <a:r>
              <a:rPr lang="en-IN" sz="1800" dirty="0" err="1" smtClean="0"/>
              <a:t>Rovamo</a:t>
            </a:r>
            <a:r>
              <a:rPr lang="en-US" sz="1800" dirty="0"/>
              <a:t> (1979)</a:t>
            </a:r>
            <a:r>
              <a:rPr lang="en-IN" sz="1800" dirty="0" smtClean="0"/>
              <a:t>, </a:t>
            </a:r>
            <a:r>
              <a:rPr lang="en-US" sz="1800" dirty="0"/>
              <a:t>Visual Resolution, Contrast Sensitivity, and the Cortical Magnification </a:t>
            </a:r>
            <a:r>
              <a:rPr lang="en-US" sz="1800" dirty="0" smtClean="0"/>
              <a:t>Factor</a:t>
            </a:r>
          </a:p>
          <a:p>
            <a:endParaRPr lang="en-US" sz="1800" dirty="0"/>
          </a:p>
          <a:p>
            <a:r>
              <a:rPr lang="en-US" sz="1800" dirty="0" err="1" smtClean="0"/>
              <a:t>Strasburger</a:t>
            </a:r>
            <a:r>
              <a:rPr lang="en-US" sz="1800" dirty="0" smtClean="0"/>
              <a:t> et. al (2012), The </a:t>
            </a:r>
            <a:r>
              <a:rPr lang="en-US" sz="1800" dirty="0" err="1" smtClean="0"/>
              <a:t>Tolz</a:t>
            </a:r>
            <a:r>
              <a:rPr lang="en-US" sz="1800" dirty="0" smtClean="0"/>
              <a:t> Temporal Topography Study</a:t>
            </a:r>
            <a:endParaRPr lang="en-IN" sz="1800" dirty="0" smtClean="0"/>
          </a:p>
        </p:txBody>
      </p:sp>
    </p:spTree>
    <p:extLst>
      <p:ext uri="{BB962C8B-B14F-4D97-AF65-F5344CB8AC3E}">
        <p14:creationId xmlns:p14="http://schemas.microsoft.com/office/powerpoint/2010/main" val="185611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Time experiment 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21" y="1496547"/>
            <a:ext cx="9583248" cy="5301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9612" y="973327"/>
            <a:ext cx="244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        A092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8242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Time experiment 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68403" y="953316"/>
            <a:ext cx="244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        A092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48" y="1399607"/>
            <a:ext cx="9465132" cy="53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7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What does ‘Eccentricity’ mean? 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46" y="1775007"/>
            <a:ext cx="4687339" cy="468733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0792" y="1872639"/>
            <a:ext cx="5325208" cy="1260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/>
              <a:t>Retinal distance from the fovea </a:t>
            </a:r>
          </a:p>
          <a:p>
            <a:endParaRPr lang="en-IN" dirty="0" smtClean="0"/>
          </a:p>
          <a:p>
            <a:endParaRPr lang="en-IN" sz="1800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5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Time experiment 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31785" y="855136"/>
            <a:ext cx="244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        Nikunj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83677"/>
            <a:ext cx="10631433" cy="56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Time experiment 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377" y="1378356"/>
            <a:ext cx="9970477" cy="5374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1785" y="855136"/>
            <a:ext cx="244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        Nikunj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879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Intermediate spatial frequency and presentation </a:t>
            </a:r>
            <a:r>
              <a:rPr lang="en-IN" dirty="0" smtClean="0"/>
              <a:t>time</a:t>
            </a:r>
          </a:p>
          <a:p>
            <a:r>
              <a:rPr lang="en-IN" dirty="0"/>
              <a:t>More </a:t>
            </a:r>
            <a:r>
              <a:rPr lang="en-IN" dirty="0" smtClean="0"/>
              <a:t>subjects</a:t>
            </a:r>
          </a:p>
          <a:p>
            <a:r>
              <a:rPr lang="en-IN" dirty="0"/>
              <a:t>Simulating responses of neurons in the early visual </a:t>
            </a:r>
            <a:r>
              <a:rPr lang="en-IN" dirty="0" smtClean="0"/>
              <a:t>system</a:t>
            </a:r>
          </a:p>
          <a:p>
            <a:pPr marL="457200" lvl="1" indent="0">
              <a:buNone/>
            </a:pPr>
            <a:endParaRPr lang="en-IN" dirty="0" smtClean="0"/>
          </a:p>
          <a:p>
            <a:r>
              <a:rPr lang="en-IN" dirty="0" smtClean="0"/>
              <a:t>Model data to predict visual dynamics throughout visual field</a:t>
            </a:r>
          </a:p>
          <a:p>
            <a:r>
              <a:rPr lang="en-IN" dirty="0"/>
              <a:t>Manipulate stimuli such that they are perceptually </a:t>
            </a:r>
            <a:r>
              <a:rPr lang="en-IN" dirty="0" smtClean="0"/>
              <a:t>equivalent</a:t>
            </a:r>
          </a:p>
          <a:p>
            <a:r>
              <a:rPr lang="en-IN" dirty="0"/>
              <a:t>Tailoring of visual displays</a:t>
            </a:r>
          </a:p>
          <a:p>
            <a:pPr lvl="1"/>
            <a:r>
              <a:rPr lang="en-IN" dirty="0"/>
              <a:t>What does the eye see and not see?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766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Visual Dynamics at Fixation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Visual processing of objects is generally unaffected with distance</a:t>
            </a:r>
          </a:p>
          <a:p>
            <a:endParaRPr lang="en-IN" sz="2000" dirty="0"/>
          </a:p>
          <a:p>
            <a:r>
              <a:rPr lang="en-IN" sz="2000" dirty="0"/>
              <a:t>Eccentricity and spatial frequency of image features </a:t>
            </a:r>
            <a:r>
              <a:rPr lang="en-IN" sz="2000" dirty="0" err="1"/>
              <a:t>covary</a:t>
            </a:r>
            <a:r>
              <a:rPr lang="en-IN" sz="2000" dirty="0"/>
              <a:t> with distance </a:t>
            </a:r>
            <a:r>
              <a:rPr lang="en-IN" sz="2000" dirty="0" smtClean="0"/>
              <a:t>changes</a:t>
            </a:r>
          </a:p>
          <a:p>
            <a:endParaRPr lang="en-IN" sz="2000" dirty="0"/>
          </a:p>
          <a:p>
            <a:r>
              <a:rPr lang="en-IN" sz="2000" dirty="0" smtClean="0"/>
              <a:t>Important image features remain visible</a:t>
            </a:r>
          </a:p>
          <a:p>
            <a:pPr marL="0" indent="0">
              <a:buNone/>
            </a:pPr>
            <a:endParaRPr lang="en-IN" sz="2000" dirty="0" smtClean="0"/>
          </a:p>
          <a:p>
            <a:r>
              <a:rPr lang="en-IN" sz="2000" dirty="0" smtClean="0"/>
              <a:t>Change in sensitivity across eccentricities is essential in understanding visual dynamics</a:t>
            </a:r>
          </a:p>
        </p:txBody>
      </p:sp>
    </p:spTree>
    <p:extLst>
      <p:ext uri="{BB962C8B-B14F-4D97-AF65-F5344CB8AC3E}">
        <p14:creationId xmlns:p14="http://schemas.microsoft.com/office/powerpoint/2010/main" val="40979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Params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1" y="1825625"/>
            <a:ext cx="57626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Methodology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DPI Eye Tracker with gaze contingent display</a:t>
            </a:r>
          </a:p>
          <a:p>
            <a:pPr lvl="1"/>
            <a:r>
              <a:rPr lang="en-IN" dirty="0" smtClean="0"/>
              <a:t>1 </a:t>
            </a:r>
            <a:r>
              <a:rPr lang="en-IN" dirty="0" err="1" smtClean="0"/>
              <a:t>arcmin</a:t>
            </a:r>
            <a:r>
              <a:rPr lang="en-IN" dirty="0" smtClean="0"/>
              <a:t> resolution </a:t>
            </a:r>
          </a:p>
          <a:p>
            <a:pPr lvl="1"/>
            <a:endParaRPr lang="en-IN" dirty="0"/>
          </a:p>
          <a:p>
            <a:r>
              <a:rPr lang="en-IN" dirty="0" smtClean="0"/>
              <a:t>Detection task (Yes/No)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Radial grating</a:t>
            </a:r>
          </a:p>
          <a:p>
            <a:endParaRPr lang="en-IN" dirty="0"/>
          </a:p>
          <a:p>
            <a:r>
              <a:rPr lang="en-IN" dirty="0" smtClean="0"/>
              <a:t>Threshold calculated at 75% performance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1514842"/>
            <a:ext cx="44577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4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A013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1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Experimenter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1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82" y="435464"/>
            <a:ext cx="3993128" cy="5811838"/>
          </a:xfrm>
        </p:spPr>
      </p:pic>
    </p:spTree>
    <p:extLst>
      <p:ext uri="{BB962C8B-B14F-4D97-AF65-F5344CB8AC3E}">
        <p14:creationId xmlns:p14="http://schemas.microsoft.com/office/powerpoint/2010/main" val="50096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Saccade suppression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325208" cy="4351338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sz="18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1" y="1978025"/>
            <a:ext cx="53252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/>
              <a:t>Burr and Diamond</a:t>
            </a:r>
          </a:p>
          <a:p>
            <a:endParaRPr lang="en-IN" dirty="0" smtClean="0"/>
          </a:p>
          <a:p>
            <a:endParaRPr lang="en-IN" sz="1800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233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How does sensitivity change with eccentricity at fixation?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792" y="1872639"/>
            <a:ext cx="5325208" cy="1260475"/>
          </a:xfrm>
        </p:spPr>
        <p:txBody>
          <a:bodyPr>
            <a:normAutofit/>
          </a:bodyPr>
          <a:lstStyle/>
          <a:p>
            <a:r>
              <a:rPr lang="en-IN" sz="1800" dirty="0" smtClean="0"/>
              <a:t>Harvey and </a:t>
            </a:r>
            <a:r>
              <a:rPr lang="en-IN" sz="1800" dirty="0" err="1" smtClean="0"/>
              <a:t>Poppel</a:t>
            </a:r>
            <a:r>
              <a:rPr lang="en-IN" sz="1800" dirty="0" smtClean="0"/>
              <a:t> (1972) measured </a:t>
            </a:r>
            <a:r>
              <a:rPr lang="en-IN" sz="1800" dirty="0" smtClean="0"/>
              <a:t>peripheral contrast thresholds at </a:t>
            </a:r>
            <a:r>
              <a:rPr lang="en-IN" sz="1800" dirty="0" smtClean="0"/>
              <a:t>fixation at various eccentricities.</a:t>
            </a:r>
            <a:endParaRPr lang="en-IN" sz="1800" dirty="0" smtClean="0"/>
          </a:p>
          <a:p>
            <a:endParaRPr lang="en-IN" dirty="0" smtClean="0"/>
          </a:p>
          <a:p>
            <a:endParaRPr lang="en-IN" sz="18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09" y="1690688"/>
            <a:ext cx="6075485" cy="387067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0792" y="3315065"/>
            <a:ext cx="5325208" cy="173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 smtClean="0"/>
          </a:p>
          <a:p>
            <a:r>
              <a:rPr lang="en-IN" sz="1800" dirty="0" smtClean="0"/>
              <a:t>Broad area of equal sensitivity surrounding the central 10 </a:t>
            </a:r>
            <a:r>
              <a:rPr lang="en-IN" sz="1800" dirty="0" err="1" smtClean="0"/>
              <a:t>deg</a:t>
            </a:r>
            <a:r>
              <a:rPr lang="en-IN" sz="1800" dirty="0" smtClean="0"/>
              <a:t> vision, extending out to 20 </a:t>
            </a:r>
            <a:r>
              <a:rPr lang="en-IN" sz="1800" dirty="0" err="1" smtClean="0"/>
              <a:t>deg</a:t>
            </a:r>
            <a:r>
              <a:rPr lang="en-IN" sz="1800" dirty="0" smtClean="0"/>
              <a:t> in nasal visual field &amp; to 35 </a:t>
            </a:r>
            <a:r>
              <a:rPr lang="en-IN" sz="1800" dirty="0" err="1" smtClean="0"/>
              <a:t>deg</a:t>
            </a:r>
            <a:r>
              <a:rPr lang="en-IN" sz="1800" dirty="0" smtClean="0"/>
              <a:t> in the temporal visual field</a:t>
            </a:r>
          </a:p>
          <a:p>
            <a:endParaRPr lang="en-IN" sz="1800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49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With time?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325208" cy="4351338"/>
          </a:xfrm>
        </p:spPr>
        <p:txBody>
          <a:bodyPr>
            <a:normAutofit/>
          </a:bodyPr>
          <a:lstStyle/>
          <a:p>
            <a:r>
              <a:rPr lang="en-IN" sz="1800" dirty="0"/>
              <a:t>A study by </a:t>
            </a:r>
            <a:r>
              <a:rPr lang="en-IN" sz="1800" dirty="0" smtClean="0"/>
              <a:t>Knoll et al (2011) expanding on work done by Burr and Diamond measured .</a:t>
            </a:r>
            <a:endParaRPr lang="en-IN" sz="1800" dirty="0"/>
          </a:p>
          <a:p>
            <a:endParaRPr lang="en-IN" dirty="0" smtClean="0"/>
          </a:p>
          <a:p>
            <a:endParaRPr lang="en-IN" sz="18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630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86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dirty="0" smtClean="0"/>
              <a:t>Natural Input to Retina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61" y="922713"/>
            <a:ext cx="9329478" cy="5478798"/>
          </a:xfrm>
          <a:prstGeom prst="rect">
            <a:avLst/>
          </a:prstGeom>
        </p:spPr>
      </p:pic>
      <p:sp>
        <p:nvSpPr>
          <p:cNvPr id="5" name="object 3"/>
          <p:cNvSpPr txBox="1"/>
          <p:nvPr/>
        </p:nvSpPr>
        <p:spPr>
          <a:xfrm>
            <a:off x="9498330" y="6401511"/>
            <a:ext cx="1351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Boi </a:t>
            </a:r>
            <a:r>
              <a:rPr sz="1800" spc="-10" dirty="0">
                <a:latin typeface="Arial"/>
                <a:cs typeface="Arial"/>
              </a:rPr>
              <a:t>et </a:t>
            </a:r>
            <a:r>
              <a:rPr sz="1800" spc="-65" dirty="0">
                <a:latin typeface="Arial"/>
                <a:cs typeface="Arial"/>
              </a:rPr>
              <a:t>al,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2017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236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Courses taken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BCS 502 – Cognition</a:t>
            </a:r>
          </a:p>
          <a:p>
            <a:r>
              <a:rPr lang="en-IN" dirty="0" smtClean="0"/>
              <a:t>BCS 508 – Cognitive Neuroscience</a:t>
            </a:r>
          </a:p>
          <a:p>
            <a:r>
              <a:rPr lang="en-IN" dirty="0" smtClean="0"/>
              <a:t>BCS 505 – Perception and Motor Systems</a:t>
            </a:r>
          </a:p>
          <a:p>
            <a:r>
              <a:rPr lang="en-IN" dirty="0" smtClean="0"/>
              <a:t>BCS 547 – Computational Neuroscience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35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How does sensitivity change </a:t>
            </a:r>
            <a:r>
              <a:rPr lang="en-IN" sz="2800" dirty="0" smtClean="0"/>
              <a:t>with </a:t>
            </a:r>
            <a:r>
              <a:rPr lang="en-IN" sz="2800" dirty="0"/>
              <a:t>eccentricity and spatial frequency</a:t>
            </a:r>
            <a:r>
              <a:rPr lang="en-IN" sz="2800" dirty="0" smtClean="0"/>
              <a:t>?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325208" cy="4351338"/>
          </a:xfrm>
        </p:spPr>
        <p:txBody>
          <a:bodyPr>
            <a:normAutofit/>
          </a:bodyPr>
          <a:lstStyle/>
          <a:p>
            <a:r>
              <a:rPr lang="en-IN" sz="1800" dirty="0" err="1" smtClean="0"/>
              <a:t>Virsu</a:t>
            </a:r>
            <a:r>
              <a:rPr lang="en-IN" sz="1800" dirty="0" smtClean="0"/>
              <a:t> </a:t>
            </a:r>
            <a:r>
              <a:rPr lang="en-IN" sz="1800" dirty="0"/>
              <a:t>and </a:t>
            </a:r>
            <a:r>
              <a:rPr lang="en-IN" sz="1800" dirty="0" err="1"/>
              <a:t>Rovamo</a:t>
            </a:r>
            <a:r>
              <a:rPr lang="en-IN" sz="1800" dirty="0"/>
              <a:t> (1979) measured peripheral contrast </a:t>
            </a:r>
            <a:r>
              <a:rPr lang="en-IN" sz="1800" dirty="0" smtClean="0"/>
              <a:t>sensitivity </a:t>
            </a:r>
            <a:r>
              <a:rPr lang="en-IN" sz="1800" dirty="0"/>
              <a:t>at fixation at various eccentricities and spatial </a:t>
            </a:r>
            <a:r>
              <a:rPr lang="en-IN" sz="1800" dirty="0" smtClean="0"/>
              <a:t>frequencies for different tasks.</a:t>
            </a:r>
            <a:endParaRPr lang="en-IN" sz="1800" dirty="0"/>
          </a:p>
          <a:p>
            <a:endParaRPr lang="en-IN" dirty="0" smtClean="0"/>
          </a:p>
          <a:p>
            <a:endParaRPr lang="en-IN" sz="1800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651246"/>
            <a:ext cx="85153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2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How does sensitivity change </a:t>
            </a:r>
            <a:r>
              <a:rPr lang="en-IN" sz="2800" dirty="0" smtClean="0"/>
              <a:t>with eccentricity and time?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3210"/>
            <a:ext cx="5325208" cy="435133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1 common experimental technique</a:t>
            </a:r>
          </a:p>
          <a:p>
            <a:pPr lvl="1"/>
            <a:r>
              <a:rPr lang="en-IN" sz="1400" dirty="0" smtClean="0"/>
              <a:t>Double Pulse Resolution (DPR) – Allows high precision point-by-point measurements without flickering.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86" y="3080666"/>
            <a:ext cx="68389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2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How does sensitivity change with eccentricity and time?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169768" cy="784468"/>
          </a:xfrm>
        </p:spPr>
        <p:txBody>
          <a:bodyPr>
            <a:normAutofit/>
          </a:bodyPr>
          <a:lstStyle/>
          <a:p>
            <a:r>
              <a:rPr lang="en-IN" sz="1800" dirty="0" err="1" smtClean="0"/>
              <a:t>Poggel</a:t>
            </a:r>
            <a:r>
              <a:rPr lang="en-IN" sz="1800" dirty="0" smtClean="0"/>
              <a:t> &amp; </a:t>
            </a:r>
            <a:r>
              <a:rPr lang="en-IN" sz="1800" dirty="0" err="1" smtClean="0"/>
              <a:t>Strasburger</a:t>
            </a:r>
            <a:r>
              <a:rPr lang="en-IN" sz="1800" dirty="0" smtClean="0"/>
              <a:t> (2012) measured DPR thresholds at fixation for different eccentricities 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411" y="2610093"/>
            <a:ext cx="6819900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58" y="5494368"/>
            <a:ext cx="4629150" cy="333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031" y="5493177"/>
            <a:ext cx="2009775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95" y="2610093"/>
            <a:ext cx="3521316" cy="28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To summarize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/>
              <a:t>Sensitivity decreases with increasing eccentricity</a:t>
            </a:r>
            <a:r>
              <a:rPr lang="en-IN" sz="1800" dirty="0" smtClean="0"/>
              <a:t>.</a:t>
            </a:r>
          </a:p>
          <a:p>
            <a:endParaRPr lang="en-IN" sz="1800" dirty="0"/>
          </a:p>
          <a:p>
            <a:r>
              <a:rPr lang="en-IN" sz="1800" dirty="0" smtClean="0"/>
              <a:t>As </a:t>
            </a:r>
            <a:r>
              <a:rPr lang="en-IN" sz="1800" dirty="0"/>
              <a:t>eccentricity increases the </a:t>
            </a:r>
            <a:r>
              <a:rPr lang="en-IN" sz="1800" dirty="0" smtClean="0"/>
              <a:t>band of </a:t>
            </a:r>
            <a:r>
              <a:rPr lang="en-IN" sz="1800" dirty="0"/>
              <a:t>spatial frequency </a:t>
            </a:r>
            <a:r>
              <a:rPr lang="en-IN" sz="1800" dirty="0" smtClean="0"/>
              <a:t>decreases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DPR threshold duration increases with eccentricity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54025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Post saccadic visual dynamics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How do saccades change visual dynamics?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How does contrast sensitivity change with presentation time and spatial frequency of stimulus post-saccade?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Studied by </a:t>
            </a:r>
            <a:r>
              <a:rPr lang="en-US" sz="1800" dirty="0" err="1" smtClean="0"/>
              <a:t>Boi</a:t>
            </a:r>
            <a:r>
              <a:rPr lang="en-US" sz="1800" dirty="0" smtClean="0"/>
              <a:t> et al, </a:t>
            </a:r>
            <a:r>
              <a:rPr lang="en-US" sz="1800" dirty="0" smtClean="0"/>
              <a:t>2017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61659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17149</TotalTime>
  <Words>1005</Words>
  <Application>Microsoft Office PowerPoint</Application>
  <PresentationFormat>Widescreen</PresentationFormat>
  <Paragraphs>205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Post-Saccade Dynamics of Visual Processing</vt:lpstr>
      <vt:lpstr>Natural Input to Retina</vt:lpstr>
      <vt:lpstr>What does ‘Eccentricity’ mean? </vt:lpstr>
      <vt:lpstr>How does sensitivity change with eccentricity at fixation?</vt:lpstr>
      <vt:lpstr>How does sensitivity change with eccentricity and spatial frequency?</vt:lpstr>
      <vt:lpstr>How does sensitivity change with eccentricity and time?</vt:lpstr>
      <vt:lpstr>How does sensitivity change with eccentricity and time?</vt:lpstr>
      <vt:lpstr>To summarize</vt:lpstr>
      <vt:lpstr>Post saccadic visual dynamics</vt:lpstr>
      <vt:lpstr>Post saccadic visual dynamics</vt:lpstr>
      <vt:lpstr>Post saccadic visual dynamics</vt:lpstr>
      <vt:lpstr>Paradigm</vt:lpstr>
      <vt:lpstr>Paradigm</vt:lpstr>
      <vt:lpstr>PowerPoint Presentation</vt:lpstr>
      <vt:lpstr>Results</vt:lpstr>
      <vt:lpstr>Results</vt:lpstr>
      <vt:lpstr>Results</vt:lpstr>
      <vt:lpstr>Results</vt:lpstr>
      <vt:lpstr>Results</vt:lpstr>
      <vt:lpstr>Results</vt:lpstr>
      <vt:lpstr>Results (all subjects)</vt:lpstr>
      <vt:lpstr>Results (all subjects)</vt:lpstr>
      <vt:lpstr>Results (all subjects)</vt:lpstr>
      <vt:lpstr>Results (all subjects)</vt:lpstr>
      <vt:lpstr>Discussion</vt:lpstr>
      <vt:lpstr>THANK YOU!</vt:lpstr>
      <vt:lpstr>References </vt:lpstr>
      <vt:lpstr>Time experiment </vt:lpstr>
      <vt:lpstr>Time experiment </vt:lpstr>
      <vt:lpstr>Time experiment </vt:lpstr>
      <vt:lpstr>Time experiment </vt:lpstr>
      <vt:lpstr>Future </vt:lpstr>
      <vt:lpstr>Visual Dynamics at Fixation</vt:lpstr>
      <vt:lpstr>Params</vt:lpstr>
      <vt:lpstr>Methodology </vt:lpstr>
      <vt:lpstr>A013</vt:lpstr>
      <vt:lpstr>Experimenter</vt:lpstr>
      <vt:lpstr>PowerPoint Presentation</vt:lpstr>
      <vt:lpstr>Saccade suppression</vt:lpstr>
      <vt:lpstr>With time?</vt:lpstr>
      <vt:lpstr>Natural Input to Retina</vt:lpstr>
      <vt:lpstr>Courses taken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Nikunj Khetan</dc:creator>
  <cp:lastModifiedBy>Nikunj Khetan</cp:lastModifiedBy>
  <cp:revision>286</cp:revision>
  <dcterms:created xsi:type="dcterms:W3CDTF">2019-05-21T17:08:57Z</dcterms:created>
  <dcterms:modified xsi:type="dcterms:W3CDTF">2019-09-11T16:58:53Z</dcterms:modified>
</cp:coreProperties>
</file>